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67" r:id="rId6"/>
    <p:sldId id="257" r:id="rId7"/>
    <p:sldId id="273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embeddedFontLst>
    <p:embeddedFont>
      <p:font typeface="微軟正黑體" panose="020B0604030504040204" pitchFamily="34" charset="-120"/>
      <p:regular r:id="rId16"/>
      <p:bold r:id="rId17"/>
    </p:embeddedFont>
    <p:embeddedFont>
      <p:font typeface="Franklin Gothic Book" panose="020B0503020102020204" pitchFamily="34" charset="0"/>
      <p:regular r:id="rId18"/>
      <p:italic r:id="rId19"/>
    </p:embeddedFont>
    <p:embeddedFont>
      <p:font typeface="jf open 粉圓 1.1" panose="020F0500000000000000" pitchFamily="34" charset="-120"/>
      <p:regular r:id="rId20"/>
    </p:embeddedFont>
    <p:embeddedFont>
      <p:font typeface="Microsoft JhengHei UI" panose="020B0604030504040204" pitchFamily="34" charset="-120"/>
      <p:regular r:id="rId21"/>
      <p:bold r:id="rId22"/>
    </p:embeddedFont>
    <p:embeddedFont>
      <p:font typeface="源石黑體 L" panose="020B0300000000000000" pitchFamily="34" charset="-120"/>
      <p:regular r:id="rId23"/>
    </p:embeddedFont>
    <p:embeddedFont>
      <p:font typeface="源石黑體 M" panose="020B0600000000000000" pitchFamily="34" charset="-120"/>
      <p:regular r:id="rId24"/>
    </p:embeddedFont>
    <p:embeddedFont>
      <p:font typeface="源石黑體 R" panose="020B0500000000000000" pitchFamily="34" charset="-120"/>
      <p:regular r:id="rId25"/>
    </p:embeddedFont>
  </p:embeddedFontLst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62" autoAdjust="0"/>
    <p:restoredTop sz="96391" autoAdjust="0"/>
  </p:normalViewPr>
  <p:slideViewPr>
    <p:cSldViewPr snapToGrid="0">
      <p:cViewPr>
        <p:scale>
          <a:sx n="125" d="100"/>
          <a:sy n="125" d="100"/>
        </p:scale>
        <p:origin x="474" y="-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zh-TW" altLang="en-US" sz="2800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檔案內容一目了然</a:t>
          </a:r>
          <a:endParaRPr lang="en-US" altLang="zh-TW" sz="2800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en-US" noProof="0" dirty="0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en-US" noProof="0" dirty="0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zh-TW" altLang="en-US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易於整理分類</a:t>
          </a:r>
          <a:endParaRPr lang="zh-tw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en-US" noProof="0" dirty="0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en-US" noProof="0" dirty="0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zh-TW" altLang="en-US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節省時間</a:t>
          </a:r>
          <a:endParaRPr lang="zh-tw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en-US" noProof="0" dirty="0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en-US" noProof="0" dirty="0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extLst/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 custScaleX="110166" custLinFactNeighborY="7980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extLst/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extLst/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4F21A0-E024-43A7-A66D-CF5B4497F4FD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45495BC0-D50D-4ECB-AB35-1574B8116AE3}">
      <dgm:prSet phldrT="[文字]" custT="1"/>
      <dgm:spPr/>
      <dgm:t>
        <a:bodyPr/>
        <a:lstStyle/>
        <a:p>
          <a:r>
            <a:rPr lang="zh-TW" altLang="en-US" sz="28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擷取頁面</a:t>
          </a:r>
        </a:p>
      </dgm:t>
    </dgm:pt>
    <dgm:pt modelId="{D25CC22D-5346-4E9B-9754-CED9DD4C6E41}" type="parTrans" cxnId="{152E2A5A-7C4F-4187-BE80-8418D1CF19B7}">
      <dgm:prSet/>
      <dgm:spPr/>
      <dgm:t>
        <a:bodyPr/>
        <a:lstStyle/>
        <a:p>
          <a:endParaRPr lang="zh-TW" altLang="en-US"/>
        </a:p>
      </dgm:t>
    </dgm:pt>
    <dgm:pt modelId="{14FEC766-DFFC-4127-BBF1-142C40CAA226}" type="sibTrans" cxnId="{152E2A5A-7C4F-4187-BE80-8418D1CF19B7}">
      <dgm:prSet/>
      <dgm:spPr/>
      <dgm:t>
        <a:bodyPr/>
        <a:lstStyle/>
        <a:p>
          <a:endParaRPr lang="zh-TW" altLang="en-US"/>
        </a:p>
      </dgm:t>
    </dgm:pt>
    <dgm:pt modelId="{E994D68E-DB13-42D1-A5A1-3414CFC06D37}">
      <dgm:prSet phldrT="[文字]" custT="1"/>
      <dgm:spPr/>
      <dgm:t>
        <a:bodyPr/>
        <a:lstStyle/>
        <a:p>
          <a:pPr algn="ctr">
            <a:lnSpc>
              <a:spcPct val="200000"/>
            </a:lnSpc>
          </a:pPr>
          <a:r>
            <a:rPr lang="zh-TW" altLang="en-US" sz="2000" dirty="0">
              <a:latin typeface="源石黑體 R" panose="020B0500000000000000" pitchFamily="34" charset="-120"/>
              <a:ea typeface="源石黑體 R" panose="020B0500000000000000" pitchFamily="34" charset="-120"/>
            </a:rPr>
            <a:t>擷取</a:t>
          </a:r>
          <a:r>
            <a:rPr lang="en-US" altLang="zh-TW" sz="2000" dirty="0">
              <a:latin typeface="源石黑體 R" panose="020B0500000000000000" pitchFamily="34" charset="-120"/>
              <a:ea typeface="源石黑體 R" panose="020B0500000000000000" pitchFamily="34" charset="-120"/>
            </a:rPr>
            <a:t>PDF</a:t>
          </a:r>
          <a:r>
            <a:rPr lang="zh-TW" altLang="en-US" sz="2000" dirty="0">
              <a:latin typeface="源石黑體 R" panose="020B0500000000000000" pitchFamily="34" charset="-120"/>
              <a:ea typeface="源石黑體 R" panose="020B0500000000000000" pitchFamily="34" charset="-120"/>
            </a:rPr>
            <a:t>文件首一頁並轉換成圖片檔，作為光學識別的素材。</a:t>
          </a:r>
        </a:p>
      </dgm:t>
    </dgm:pt>
    <dgm:pt modelId="{19CBA5CC-2860-4F60-A265-F58001A038E6}" type="parTrans" cxnId="{1FC308B2-DD9C-4005-8388-416A7BD64096}">
      <dgm:prSet/>
      <dgm:spPr/>
      <dgm:t>
        <a:bodyPr/>
        <a:lstStyle/>
        <a:p>
          <a:endParaRPr lang="zh-TW" altLang="en-US"/>
        </a:p>
      </dgm:t>
    </dgm:pt>
    <dgm:pt modelId="{EE0D662A-35D0-4428-8976-497218048103}" type="sibTrans" cxnId="{1FC308B2-DD9C-4005-8388-416A7BD64096}">
      <dgm:prSet/>
      <dgm:spPr/>
      <dgm:t>
        <a:bodyPr/>
        <a:lstStyle/>
        <a:p>
          <a:endParaRPr lang="zh-TW" altLang="en-US"/>
        </a:p>
      </dgm:t>
    </dgm:pt>
    <dgm:pt modelId="{0FE7FBBD-A9BE-432C-BF1B-64FAFD0F8568}">
      <dgm:prSet phldrT="[文字]" custT="1"/>
      <dgm:spPr/>
      <dgm:t>
        <a:bodyPr/>
        <a:lstStyle/>
        <a:p>
          <a:r>
            <a:rPr lang="zh-TW" altLang="en-US" sz="28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光學識別</a:t>
          </a:r>
        </a:p>
      </dgm:t>
    </dgm:pt>
    <dgm:pt modelId="{125C7CE7-7387-4020-BD73-BB9E2C1378CE}" type="parTrans" cxnId="{B5845E79-939A-41A0-A2E5-5AEA74F531B1}">
      <dgm:prSet/>
      <dgm:spPr/>
      <dgm:t>
        <a:bodyPr/>
        <a:lstStyle/>
        <a:p>
          <a:endParaRPr lang="zh-TW" altLang="en-US"/>
        </a:p>
      </dgm:t>
    </dgm:pt>
    <dgm:pt modelId="{C7CAE4F3-8C39-49B8-8F5B-397F0F739763}" type="sibTrans" cxnId="{B5845E79-939A-41A0-A2E5-5AEA74F531B1}">
      <dgm:prSet/>
      <dgm:spPr/>
      <dgm:t>
        <a:bodyPr/>
        <a:lstStyle/>
        <a:p>
          <a:endParaRPr lang="zh-TW" altLang="en-US"/>
        </a:p>
      </dgm:t>
    </dgm:pt>
    <dgm:pt modelId="{DD0B47F2-C298-4AAF-A0F7-8D0559BD3DD0}">
      <dgm:prSet phldrT="[文字]" custT="1"/>
      <dgm:spPr/>
      <dgm:t>
        <a:bodyPr/>
        <a:lstStyle/>
        <a:p>
          <a:pPr algn="ctr">
            <a:lnSpc>
              <a:spcPct val="200000"/>
            </a:lnSpc>
          </a:pPr>
          <a:r>
            <a:rPr lang="zh-TW" altLang="en-US" sz="2400" dirty="0">
              <a:latin typeface="源石黑體 R" panose="020B0500000000000000" pitchFamily="34" charset="-120"/>
              <a:ea typeface="源石黑體 R" panose="020B0500000000000000" pitchFamily="34" charset="-120"/>
            </a:rPr>
            <a:t>對擷取的圖片檔進行光學識別。</a:t>
          </a:r>
        </a:p>
      </dgm:t>
    </dgm:pt>
    <dgm:pt modelId="{05EA8A66-483F-432E-97CE-AB958966A654}" type="parTrans" cxnId="{92444ED0-4E0C-4930-9756-46C42C05108A}">
      <dgm:prSet/>
      <dgm:spPr/>
      <dgm:t>
        <a:bodyPr/>
        <a:lstStyle/>
        <a:p>
          <a:endParaRPr lang="zh-TW" altLang="en-US"/>
        </a:p>
      </dgm:t>
    </dgm:pt>
    <dgm:pt modelId="{055DB2DA-AD3C-4F3B-9E3D-07C99C32822C}" type="sibTrans" cxnId="{92444ED0-4E0C-4930-9756-46C42C05108A}">
      <dgm:prSet/>
      <dgm:spPr/>
      <dgm:t>
        <a:bodyPr/>
        <a:lstStyle/>
        <a:p>
          <a:endParaRPr lang="zh-TW" altLang="en-US"/>
        </a:p>
      </dgm:t>
    </dgm:pt>
    <dgm:pt modelId="{82D9EB8D-BA70-48A6-B22B-29AB727C91C2}">
      <dgm:prSet phldrT="[文字]" custT="1"/>
      <dgm:spPr/>
      <dgm:t>
        <a:bodyPr/>
        <a:lstStyle/>
        <a:p>
          <a:r>
            <a:rPr lang="zh-TW" altLang="en-US" sz="28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檔案名更改</a:t>
          </a:r>
        </a:p>
      </dgm:t>
    </dgm:pt>
    <dgm:pt modelId="{7140F4A8-7C5F-4964-ACD8-442C39F6E902}" type="parTrans" cxnId="{D36A79D2-E6F4-4F28-96B7-BC3833CD7EF4}">
      <dgm:prSet/>
      <dgm:spPr/>
      <dgm:t>
        <a:bodyPr/>
        <a:lstStyle/>
        <a:p>
          <a:endParaRPr lang="zh-TW" altLang="en-US"/>
        </a:p>
      </dgm:t>
    </dgm:pt>
    <dgm:pt modelId="{15841672-FF45-4C55-A93C-73309B57534C}" type="sibTrans" cxnId="{D36A79D2-E6F4-4F28-96B7-BC3833CD7EF4}">
      <dgm:prSet/>
      <dgm:spPr/>
      <dgm:t>
        <a:bodyPr/>
        <a:lstStyle/>
        <a:p>
          <a:endParaRPr lang="zh-TW" altLang="en-US"/>
        </a:p>
      </dgm:t>
    </dgm:pt>
    <dgm:pt modelId="{3A9B7A30-A5B8-4B41-81F4-90DCB4296663}">
      <dgm:prSet phldrT="[文字]" custT="1"/>
      <dgm:spPr/>
      <dgm:t>
        <a:bodyPr/>
        <a:lstStyle/>
        <a:p>
          <a:pPr algn="ctr">
            <a:lnSpc>
              <a:spcPct val="150000"/>
            </a:lnSpc>
          </a:pPr>
          <a:r>
            <a:rPr lang="zh-TW" altLang="en-US" sz="2400" dirty="0">
              <a:latin typeface="源石黑體 R" panose="020B0500000000000000" pitchFamily="34" charset="-120"/>
              <a:ea typeface="源石黑體 R" panose="020B0500000000000000" pitchFamily="34" charset="-120"/>
            </a:rPr>
            <a:t>將光學識別的結果作為文件之新檔案名。</a:t>
          </a:r>
        </a:p>
      </dgm:t>
    </dgm:pt>
    <dgm:pt modelId="{7E71F8BE-9954-40AA-99BF-1D896580FF3D}" type="parTrans" cxnId="{D837F249-1DAF-4CD5-BF1B-E76FE147B09F}">
      <dgm:prSet/>
      <dgm:spPr/>
      <dgm:t>
        <a:bodyPr/>
        <a:lstStyle/>
        <a:p>
          <a:endParaRPr lang="zh-TW" altLang="en-US"/>
        </a:p>
      </dgm:t>
    </dgm:pt>
    <dgm:pt modelId="{CF04DB6F-F545-46CE-A0F0-162FB01D7B0C}" type="sibTrans" cxnId="{D837F249-1DAF-4CD5-BF1B-E76FE147B09F}">
      <dgm:prSet/>
      <dgm:spPr/>
      <dgm:t>
        <a:bodyPr/>
        <a:lstStyle/>
        <a:p>
          <a:endParaRPr lang="zh-TW" altLang="en-US"/>
        </a:p>
      </dgm:t>
    </dgm:pt>
    <dgm:pt modelId="{D4A31C6A-F071-4FB8-98F3-96EB7442808F}" type="pres">
      <dgm:prSet presAssocID="{484F21A0-E024-43A7-A66D-CF5B4497F4FD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BD5944B1-F934-415C-925F-BC207246E0C8}" type="pres">
      <dgm:prSet presAssocID="{45495BC0-D50D-4ECB-AB35-1574B8116AE3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9118EB54-EFAA-48B5-81FE-DD409564658F}" type="pres">
      <dgm:prSet presAssocID="{45495BC0-D50D-4ECB-AB35-1574B8116AE3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73FF1130-FD65-45B9-866E-D99BA33F1498}" type="pres">
      <dgm:prSet presAssocID="{0FE7FBBD-A9BE-432C-BF1B-64FAFD0F8568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CC7F3482-FBA8-42C4-9528-776DEE70409D}" type="pres">
      <dgm:prSet presAssocID="{0FE7FBBD-A9BE-432C-BF1B-64FAFD0F8568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5E6E6D94-3A2A-4974-AD6F-843327F8D099}" type="pres">
      <dgm:prSet presAssocID="{82D9EB8D-BA70-48A6-B22B-29AB727C91C2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FFDC5986-6059-482E-AB5B-22B6D9AC71D1}" type="pres">
      <dgm:prSet presAssocID="{82D9EB8D-BA70-48A6-B22B-29AB727C91C2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428511B-EA20-47EE-9897-AE296C30EE48}" type="presOf" srcId="{45495BC0-D50D-4ECB-AB35-1574B8116AE3}" destId="{BD5944B1-F934-415C-925F-BC207246E0C8}" srcOrd="0" destOrd="0" presId="urn:microsoft.com/office/officeart/2009/3/layout/IncreasingArrowsProcess"/>
    <dgm:cxn modelId="{D0328721-72F7-48FD-9164-7CAE6F52EF1C}" type="presOf" srcId="{82D9EB8D-BA70-48A6-B22B-29AB727C91C2}" destId="{5E6E6D94-3A2A-4974-AD6F-843327F8D099}" srcOrd="0" destOrd="0" presId="urn:microsoft.com/office/officeart/2009/3/layout/IncreasingArrowsProcess"/>
    <dgm:cxn modelId="{D9A38F27-4134-41A0-8AF4-6177EE973E07}" type="presOf" srcId="{484F21A0-E024-43A7-A66D-CF5B4497F4FD}" destId="{D4A31C6A-F071-4FB8-98F3-96EB7442808F}" srcOrd="0" destOrd="0" presId="urn:microsoft.com/office/officeart/2009/3/layout/IncreasingArrowsProcess"/>
    <dgm:cxn modelId="{DFBFD22C-C430-454F-8152-35B3A64E1515}" type="presOf" srcId="{E994D68E-DB13-42D1-A5A1-3414CFC06D37}" destId="{9118EB54-EFAA-48B5-81FE-DD409564658F}" srcOrd="0" destOrd="0" presId="urn:microsoft.com/office/officeart/2009/3/layout/IncreasingArrowsProcess"/>
    <dgm:cxn modelId="{D837F249-1DAF-4CD5-BF1B-E76FE147B09F}" srcId="{82D9EB8D-BA70-48A6-B22B-29AB727C91C2}" destId="{3A9B7A30-A5B8-4B41-81F4-90DCB4296663}" srcOrd="0" destOrd="0" parTransId="{7E71F8BE-9954-40AA-99BF-1D896580FF3D}" sibTransId="{CF04DB6F-F545-46CE-A0F0-162FB01D7B0C}"/>
    <dgm:cxn modelId="{560AC34C-3009-4BDE-AFDF-472F7157DD36}" type="presOf" srcId="{3A9B7A30-A5B8-4B41-81F4-90DCB4296663}" destId="{FFDC5986-6059-482E-AB5B-22B6D9AC71D1}" srcOrd="0" destOrd="0" presId="urn:microsoft.com/office/officeart/2009/3/layout/IncreasingArrowsProcess"/>
    <dgm:cxn modelId="{F0F53D53-1091-4A47-99AE-8DD3043ACDEC}" type="presOf" srcId="{0FE7FBBD-A9BE-432C-BF1B-64FAFD0F8568}" destId="{73FF1130-FD65-45B9-866E-D99BA33F1498}" srcOrd="0" destOrd="0" presId="urn:microsoft.com/office/officeart/2009/3/layout/IncreasingArrowsProcess"/>
    <dgm:cxn modelId="{B5845E79-939A-41A0-A2E5-5AEA74F531B1}" srcId="{484F21A0-E024-43A7-A66D-CF5B4497F4FD}" destId="{0FE7FBBD-A9BE-432C-BF1B-64FAFD0F8568}" srcOrd="1" destOrd="0" parTransId="{125C7CE7-7387-4020-BD73-BB9E2C1378CE}" sibTransId="{C7CAE4F3-8C39-49B8-8F5B-397F0F739763}"/>
    <dgm:cxn modelId="{152E2A5A-7C4F-4187-BE80-8418D1CF19B7}" srcId="{484F21A0-E024-43A7-A66D-CF5B4497F4FD}" destId="{45495BC0-D50D-4ECB-AB35-1574B8116AE3}" srcOrd="0" destOrd="0" parTransId="{D25CC22D-5346-4E9B-9754-CED9DD4C6E41}" sibTransId="{14FEC766-DFFC-4127-BBF1-142C40CAA226}"/>
    <dgm:cxn modelId="{20E674A6-A68B-4526-A7AA-646DDA5E90CC}" type="presOf" srcId="{DD0B47F2-C298-4AAF-A0F7-8D0559BD3DD0}" destId="{CC7F3482-FBA8-42C4-9528-776DEE70409D}" srcOrd="0" destOrd="0" presId="urn:microsoft.com/office/officeart/2009/3/layout/IncreasingArrowsProcess"/>
    <dgm:cxn modelId="{1FC308B2-DD9C-4005-8388-416A7BD64096}" srcId="{45495BC0-D50D-4ECB-AB35-1574B8116AE3}" destId="{E994D68E-DB13-42D1-A5A1-3414CFC06D37}" srcOrd="0" destOrd="0" parTransId="{19CBA5CC-2860-4F60-A265-F58001A038E6}" sibTransId="{EE0D662A-35D0-4428-8976-497218048103}"/>
    <dgm:cxn modelId="{92444ED0-4E0C-4930-9756-46C42C05108A}" srcId="{0FE7FBBD-A9BE-432C-BF1B-64FAFD0F8568}" destId="{DD0B47F2-C298-4AAF-A0F7-8D0559BD3DD0}" srcOrd="0" destOrd="0" parTransId="{05EA8A66-483F-432E-97CE-AB958966A654}" sibTransId="{055DB2DA-AD3C-4F3B-9E3D-07C99C32822C}"/>
    <dgm:cxn modelId="{D36A79D2-E6F4-4F28-96B7-BC3833CD7EF4}" srcId="{484F21A0-E024-43A7-A66D-CF5B4497F4FD}" destId="{82D9EB8D-BA70-48A6-B22B-29AB727C91C2}" srcOrd="2" destOrd="0" parTransId="{7140F4A8-7C5F-4964-ACD8-442C39F6E902}" sibTransId="{15841672-FF45-4C55-A93C-73309B57534C}"/>
    <dgm:cxn modelId="{2E9CE501-2E00-42F5-9BC1-0FB793DB1174}" type="presParOf" srcId="{D4A31C6A-F071-4FB8-98F3-96EB7442808F}" destId="{BD5944B1-F934-415C-925F-BC207246E0C8}" srcOrd="0" destOrd="0" presId="urn:microsoft.com/office/officeart/2009/3/layout/IncreasingArrowsProcess"/>
    <dgm:cxn modelId="{27D3C5F3-623A-46AC-9D61-9BEE3AA67564}" type="presParOf" srcId="{D4A31C6A-F071-4FB8-98F3-96EB7442808F}" destId="{9118EB54-EFAA-48B5-81FE-DD409564658F}" srcOrd="1" destOrd="0" presId="urn:microsoft.com/office/officeart/2009/3/layout/IncreasingArrowsProcess"/>
    <dgm:cxn modelId="{7F6C338E-76F0-48FB-94BC-30C14247FACE}" type="presParOf" srcId="{D4A31C6A-F071-4FB8-98F3-96EB7442808F}" destId="{73FF1130-FD65-45B9-866E-D99BA33F1498}" srcOrd="2" destOrd="0" presId="urn:microsoft.com/office/officeart/2009/3/layout/IncreasingArrowsProcess"/>
    <dgm:cxn modelId="{713084DA-5994-4079-B5E1-1E2BF340CDC3}" type="presParOf" srcId="{D4A31C6A-F071-4FB8-98F3-96EB7442808F}" destId="{CC7F3482-FBA8-42C4-9528-776DEE70409D}" srcOrd="3" destOrd="0" presId="urn:microsoft.com/office/officeart/2009/3/layout/IncreasingArrowsProcess"/>
    <dgm:cxn modelId="{3FB6DDDB-C7F7-4850-9A3A-FCA0D4579BDB}" type="presParOf" srcId="{D4A31C6A-F071-4FB8-98F3-96EB7442808F}" destId="{5E6E6D94-3A2A-4974-AD6F-843327F8D099}" srcOrd="4" destOrd="0" presId="urn:microsoft.com/office/officeart/2009/3/layout/IncreasingArrowsProcess"/>
    <dgm:cxn modelId="{0EE67515-E01D-47D0-B3D1-40D24C8A4F82}" type="presParOf" srcId="{D4A31C6A-F071-4FB8-98F3-96EB7442808F}" destId="{FFDC5986-6059-482E-AB5B-22B6D9AC71D1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721349" y="316950"/>
          <a:ext cx="1681312" cy="16813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79662" y="675262"/>
          <a:ext cx="964687" cy="964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43781" y="2581201"/>
          <a:ext cx="3036450" cy="74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zh-TW" altLang="en-US" sz="2800" kern="1200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檔案內容一目了然</a:t>
          </a:r>
          <a:endParaRPr lang="en-US" altLang="zh-TW" sz="2800" kern="1200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sp:txBody>
      <dsp:txXfrm>
        <a:off x="43781" y="2581201"/>
        <a:ext cx="3036450" cy="742500"/>
      </dsp:txXfrm>
    </dsp:sp>
    <dsp:sp modelId="{0E81F59E-BE24-4A43-8B4D-78AE486DB35A}">
      <dsp:nvSpPr>
        <dsp:cNvPr id="0" name=""/>
        <dsp:cNvSpPr/>
      </dsp:nvSpPr>
      <dsp:spPr>
        <a:xfrm>
          <a:off x="4100043" y="316950"/>
          <a:ext cx="1681312" cy="16813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458356" y="675262"/>
          <a:ext cx="964687" cy="964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562575" y="2521950"/>
          <a:ext cx="2756250" cy="74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11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zh-TW" altLang="en-US" sz="3400" kern="1200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易於整理分類</a:t>
          </a:r>
          <a:endParaRPr lang="zh-tw" sz="3400" kern="1200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sp:txBody>
      <dsp:txXfrm>
        <a:off x="3562575" y="2521950"/>
        <a:ext cx="2756250" cy="742500"/>
      </dsp:txXfrm>
    </dsp:sp>
    <dsp:sp modelId="{81253FDF-02A1-40D1-89CA-3EA7AF168FD7}">
      <dsp:nvSpPr>
        <dsp:cNvPr id="0" name=""/>
        <dsp:cNvSpPr/>
      </dsp:nvSpPr>
      <dsp:spPr>
        <a:xfrm>
          <a:off x="7338637" y="316950"/>
          <a:ext cx="1681312" cy="16813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alpha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96950" y="675262"/>
          <a:ext cx="964687" cy="9646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801168" y="2521950"/>
          <a:ext cx="2756250" cy="74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11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zh-TW" altLang="en-US" sz="3400" kern="1200" noProof="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節省時間</a:t>
          </a:r>
          <a:endParaRPr lang="zh-tw" sz="3400" kern="1200" noProof="0" dirty="0">
            <a:latin typeface="jf open 粉圓 1.1" panose="020F0500000000000000" pitchFamily="34" charset="-120"/>
            <a:ea typeface="jf open 粉圓 1.1" panose="020F0500000000000000" pitchFamily="34" charset="-120"/>
          </a:endParaRPr>
        </a:p>
      </dsp:txBody>
      <dsp:txXfrm>
        <a:off x="6801168" y="2521950"/>
        <a:ext cx="2756250" cy="74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944B1-F934-415C-925F-BC207246E0C8}">
      <dsp:nvSpPr>
        <dsp:cNvPr id="0" name=""/>
        <dsp:cNvSpPr/>
      </dsp:nvSpPr>
      <dsp:spPr>
        <a:xfrm>
          <a:off x="151789" y="10457"/>
          <a:ext cx="9297620" cy="1354087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254000" bIns="214961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擷取頁面</a:t>
          </a:r>
        </a:p>
      </dsp:txBody>
      <dsp:txXfrm>
        <a:off x="151789" y="348979"/>
        <a:ext cx="8959098" cy="677043"/>
      </dsp:txXfrm>
    </dsp:sp>
    <dsp:sp modelId="{9118EB54-EFAA-48B5-81FE-DD409564658F}">
      <dsp:nvSpPr>
        <dsp:cNvPr id="0" name=""/>
        <dsp:cNvSpPr/>
      </dsp:nvSpPr>
      <dsp:spPr>
        <a:xfrm>
          <a:off x="151789" y="1054654"/>
          <a:ext cx="2863667" cy="260847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ctr" defTabSz="8890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latin typeface="源石黑體 R" panose="020B0500000000000000" pitchFamily="34" charset="-120"/>
              <a:ea typeface="源石黑體 R" panose="020B0500000000000000" pitchFamily="34" charset="-120"/>
            </a:rPr>
            <a:t>擷取</a:t>
          </a:r>
          <a:r>
            <a:rPr lang="en-US" altLang="zh-TW" sz="2000" kern="1200" dirty="0">
              <a:latin typeface="源石黑體 R" panose="020B0500000000000000" pitchFamily="34" charset="-120"/>
              <a:ea typeface="源石黑體 R" panose="020B0500000000000000" pitchFamily="34" charset="-120"/>
            </a:rPr>
            <a:t>PDF</a:t>
          </a:r>
          <a:r>
            <a:rPr lang="zh-TW" altLang="en-US" sz="2000" kern="1200" dirty="0">
              <a:latin typeface="源石黑體 R" panose="020B0500000000000000" pitchFamily="34" charset="-120"/>
              <a:ea typeface="源石黑體 R" panose="020B0500000000000000" pitchFamily="34" charset="-120"/>
            </a:rPr>
            <a:t>文件首一頁並轉換成圖片檔，作為光學識別的素材。</a:t>
          </a:r>
        </a:p>
      </dsp:txBody>
      <dsp:txXfrm>
        <a:off x="151789" y="1054654"/>
        <a:ext cx="2863667" cy="2608471"/>
      </dsp:txXfrm>
    </dsp:sp>
    <dsp:sp modelId="{73FF1130-FD65-45B9-866E-D99BA33F1498}">
      <dsp:nvSpPr>
        <dsp:cNvPr id="0" name=""/>
        <dsp:cNvSpPr/>
      </dsp:nvSpPr>
      <dsp:spPr>
        <a:xfrm>
          <a:off x="3015456" y="461819"/>
          <a:ext cx="6433953" cy="1354087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254000" bIns="214961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光學識別</a:t>
          </a:r>
        </a:p>
      </dsp:txBody>
      <dsp:txXfrm>
        <a:off x="3015456" y="800341"/>
        <a:ext cx="6095431" cy="677043"/>
      </dsp:txXfrm>
    </dsp:sp>
    <dsp:sp modelId="{CC7F3482-FBA8-42C4-9528-776DEE70409D}">
      <dsp:nvSpPr>
        <dsp:cNvPr id="0" name=""/>
        <dsp:cNvSpPr/>
      </dsp:nvSpPr>
      <dsp:spPr>
        <a:xfrm>
          <a:off x="3015456" y="1506016"/>
          <a:ext cx="2863667" cy="260847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latin typeface="源石黑體 R" panose="020B0500000000000000" pitchFamily="34" charset="-120"/>
              <a:ea typeface="源石黑體 R" panose="020B0500000000000000" pitchFamily="34" charset="-120"/>
            </a:rPr>
            <a:t>對擷取的圖片檔進行光學識別。</a:t>
          </a:r>
        </a:p>
      </dsp:txBody>
      <dsp:txXfrm>
        <a:off x="3015456" y="1506016"/>
        <a:ext cx="2863667" cy="2608471"/>
      </dsp:txXfrm>
    </dsp:sp>
    <dsp:sp modelId="{5E6E6D94-3A2A-4974-AD6F-843327F8D099}">
      <dsp:nvSpPr>
        <dsp:cNvPr id="0" name=""/>
        <dsp:cNvSpPr/>
      </dsp:nvSpPr>
      <dsp:spPr>
        <a:xfrm>
          <a:off x="5879123" y="913182"/>
          <a:ext cx="3570286" cy="1354087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254000" bIns="214961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>
              <a:latin typeface="jf open 粉圓 1.1" panose="020F0500000000000000" pitchFamily="34" charset="-120"/>
              <a:ea typeface="jf open 粉圓 1.1" panose="020F0500000000000000" pitchFamily="34" charset="-120"/>
            </a:rPr>
            <a:t>檔案名更改</a:t>
          </a:r>
        </a:p>
      </dsp:txBody>
      <dsp:txXfrm>
        <a:off x="5879123" y="1251704"/>
        <a:ext cx="3231764" cy="677043"/>
      </dsp:txXfrm>
    </dsp:sp>
    <dsp:sp modelId="{FFDC5986-6059-482E-AB5B-22B6D9AC71D1}">
      <dsp:nvSpPr>
        <dsp:cNvPr id="0" name=""/>
        <dsp:cNvSpPr/>
      </dsp:nvSpPr>
      <dsp:spPr>
        <a:xfrm>
          <a:off x="5879123" y="1957379"/>
          <a:ext cx="2863667" cy="257029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latin typeface="源石黑體 R" panose="020B0500000000000000" pitchFamily="34" charset="-120"/>
              <a:ea typeface="源石黑體 R" panose="020B0500000000000000" pitchFamily="34" charset="-120"/>
            </a:rPr>
            <a:t>將光學識別的結果作為文件之新檔案名。</a:t>
          </a:r>
        </a:p>
      </dsp:txBody>
      <dsp:txXfrm>
        <a:off x="5879123" y="1957379"/>
        <a:ext cx="2863667" cy="2570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圖示分葉標籤清單"/>
  <dgm:desc val="用來顯示不循序或群組的資訊區塊，以及相關視覺效果。最適合用於圖示或簡短文字字幕的小圖片。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620901-1867-40F1-80FE-47C8713E5CF1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2022/1/6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52B3E04-C23A-4C1F-BFB4-102D2E70A945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733D7A2-C585-48BF-BF8C-C21FDC051F77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2FCD92A5-F049-4936-9DD4-2EBFCBE6EC70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grpSp>
        <p:nvGrpSpPr>
          <p:cNvPr id="7" name="群組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手繪多邊形​​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手繪多邊形​​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6C5E3C-63F1-494F-B395-7881B91BE400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890323-93ED-4B31-BA27-89632B8B2911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E8E0D4-F0CD-426B-A5DE-F3C8DDFB65A8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F1999C3-E5EA-4BCC-A741-486E3EB608B3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7" name="手繪多邊形​​ 6" title="裁切線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274F9D-30CB-4539-9A35-5DDD36C7BE17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5FFC43-AD52-468F-B895-86E67A8B8BC5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BB102E-ACB3-4C28-BA02-CD2CDDA93074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B72365-4537-4708-A0A9-E62D604D90EB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title="背景圖案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55040DF-6649-4CB9-8739-18B321D111F6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分割橫條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title="背景圖案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834E9A5-945A-4412-8B34-04D0C85EF246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分割橫條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92280CE-A48A-4044-8A3C-B89F8CF1325A}" type="datetime1">
              <a:rPr lang="zh-TW" altLang="en-US" noProof="0" smtClean="0"/>
              <a:t>2022/1/6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提要欄位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23" name="圖片 22" descr="折線圖圖形超近特寫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手繪多邊形：圖形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zh-TW" altLang="en-US" sz="3600" dirty="0">
                <a:solidFill>
                  <a:srgbClr val="FFFFFF"/>
                </a:solidFill>
                <a:latin typeface="源石黑體 M" panose="020B0600000000000000" pitchFamily="34" charset="-120"/>
                <a:ea typeface="源石黑體 M" panose="020B0600000000000000" pitchFamily="34" charset="-120"/>
              </a:rPr>
              <a:t>自動設定</a:t>
            </a:r>
            <a:r>
              <a:rPr lang="en-US" altLang="zh-TW" sz="3600" dirty="0">
                <a:solidFill>
                  <a:srgbClr val="FFFFFF"/>
                </a:solidFill>
                <a:latin typeface="源石黑體 M" panose="020B0600000000000000" pitchFamily="34" charset="-120"/>
                <a:ea typeface="源石黑體 M" panose="020B0600000000000000" pitchFamily="34" charset="-120"/>
              </a:rPr>
              <a:t>PDF</a:t>
            </a:r>
            <a:r>
              <a:rPr lang="zh-TW" altLang="en-US" sz="3600" dirty="0">
                <a:solidFill>
                  <a:srgbClr val="FFFFFF"/>
                </a:solidFill>
                <a:latin typeface="源石黑體 M" panose="020B0600000000000000" pitchFamily="34" charset="-120"/>
                <a:ea typeface="源石黑體 M" panose="020B0600000000000000" pitchFamily="34" charset="-120"/>
              </a:rPr>
              <a:t>檔案名工具</a:t>
            </a:r>
            <a:endParaRPr lang="en-US" altLang="zh-TW" sz="3600" dirty="0">
              <a:solidFill>
                <a:srgbClr val="FFFFFF"/>
              </a:solidFill>
              <a:latin typeface="源石黑體 M" panose="020B0600000000000000" pitchFamily="34" charset="-120"/>
              <a:ea typeface="源石黑體 M" panose="020B0600000000000000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>
              <a:spcAft>
                <a:spcPts val="600"/>
              </a:spcAft>
            </a:pPr>
            <a:r>
              <a:rPr lang="zh-TW" altLang="en-US" sz="1800" dirty="0">
                <a:solidFill>
                  <a:srgbClr val="FFFFFF"/>
                </a:solidFill>
                <a:latin typeface="源石黑體 L" panose="020B0300000000000000" pitchFamily="34" charset="-120"/>
                <a:ea typeface="源石黑體 L" panose="020B0300000000000000" pitchFamily="34" charset="-120"/>
              </a:rPr>
              <a:t>司法二 楊价文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8351C5-38AA-4935-ACDB-84DAFFB8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你是否有類似的經驗</a:t>
            </a:r>
            <a:r>
              <a:rPr lang="en-US" altLang="zh-TW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……</a:t>
            </a:r>
            <a:endParaRPr lang="zh-TW" altLang="en-US" dirty="0">
              <a:latin typeface="源石黑體 M" panose="020B0600000000000000" pitchFamily="34" charset="-120"/>
              <a:ea typeface="源石黑體 M" panose="020B0600000000000000" pitchFamily="34" charset="-120"/>
            </a:endParaRP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EFA0D6E7-B2EE-4E7B-9DDB-55C382B39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7600" y="1861267"/>
            <a:ext cx="2552381" cy="3047619"/>
          </a:xfr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790B05A2-5B0B-4115-8FCC-7C7029B07024}"/>
              </a:ext>
            </a:extLst>
          </p:cNvPr>
          <p:cNvSpPr txBox="1"/>
          <p:nvPr/>
        </p:nvSpPr>
        <p:spPr>
          <a:xfrm>
            <a:off x="1371600" y="5359399"/>
            <a:ext cx="9623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3200" dirty="0">
                <a:latin typeface="源石黑體 L" panose="020B0300000000000000" pitchFamily="34" charset="-120"/>
                <a:ea typeface="源石黑體 L" panose="020B0300000000000000" pitchFamily="34" charset="-120"/>
              </a:rPr>
              <a:t>下載了一大量的文獻卻發現檔案名根本無法作為識別</a:t>
            </a:r>
          </a:p>
        </p:txBody>
      </p:sp>
      <p:pic>
        <p:nvPicPr>
          <p:cNvPr id="1026" name="Picture 2" descr="https://memes.tw/user-tmp/1641439849389.png">
            <a:extLst>
              <a:ext uri="{FF2B5EF4-FFF2-40B4-BE49-F238E27FC236}">
                <a16:creationId xmlns:a16="http://schemas.microsoft.com/office/drawing/2014/main" id="{1F73A7A1-155C-4CC5-8E15-49E482BC5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935" y="1615543"/>
            <a:ext cx="3215998" cy="336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81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動機與目的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aphicFrame>
        <p:nvGraphicFramePr>
          <p:cNvPr id="5" name="內容版面配置區 2" descr="圖示 SmartArt 圖形預留位置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34886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6A042-F485-45D6-85AC-B27F348BD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方法與素材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C42183-4F31-4CB4-93EB-3DB54AE29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以光學辨識的方式，擷取文件內的文字，作為該文件的檔案名。</a:t>
            </a:r>
            <a:endParaRPr lang="en-US" altLang="zh-TW" sz="2800" i="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endParaRPr lang="zh-TW" altLang="en-US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038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78ED7-6E58-40F7-9286-ED6AAC02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方法與素材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E797D623-0000-4E58-97AE-BEA9732BB4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8235092"/>
              </p:ext>
            </p:extLst>
          </p:nvPr>
        </p:nvGraphicFramePr>
        <p:xfrm>
          <a:off x="1371600" y="1634067"/>
          <a:ext cx="9601200" cy="4538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9990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6A042-F485-45D6-85AC-B27F348BD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方法與素材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C42183-4F31-4CB4-93EB-3DB54AE29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本次作業使用</a:t>
            </a:r>
            <a:r>
              <a:rPr lang="en-US" altLang="zh-TW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Python</a:t>
            </a:r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編寫</a:t>
            </a:r>
            <a:endParaRPr lang="en-US" altLang="zh-TW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使用以下的套件</a:t>
            </a:r>
            <a:endParaRPr lang="en-US" altLang="zh-TW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 lvl="1"/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tesseract-</a:t>
            </a:r>
            <a:r>
              <a:rPr lang="en-US" altLang="zh-TW" sz="2800" i="0" dirty="0" err="1">
                <a:latin typeface="源石黑體 R" panose="020B0500000000000000" pitchFamily="34" charset="-120"/>
                <a:ea typeface="源石黑體 R" panose="020B0500000000000000" pitchFamily="34" charset="-120"/>
              </a:rPr>
              <a:t>ocr</a:t>
            </a:r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— OCR</a:t>
            </a:r>
          </a:p>
          <a:p>
            <a:pPr lvl="1"/>
            <a:r>
              <a:rPr lang="en-US" altLang="zh-TW" sz="2800" i="0" dirty="0" err="1">
                <a:latin typeface="源石黑體 R" panose="020B0500000000000000" pitchFamily="34" charset="-120"/>
                <a:ea typeface="源石黑體 R" panose="020B0500000000000000" pitchFamily="34" charset="-120"/>
              </a:rPr>
              <a:t>Pytesseract</a:t>
            </a:r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 — OCR</a:t>
            </a:r>
          </a:p>
          <a:p>
            <a:pPr lvl="1"/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Pdf2image—</a:t>
            </a:r>
            <a:r>
              <a:rPr lang="zh-TW" altLang="en-US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使</a:t>
            </a:r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PDF</a:t>
            </a:r>
            <a:r>
              <a:rPr lang="zh-TW" altLang="en-US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轉換成</a:t>
            </a:r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PNG</a:t>
            </a:r>
          </a:p>
          <a:p>
            <a:pPr lvl="1"/>
            <a:r>
              <a:rPr lang="en-US" altLang="zh-TW" sz="2800" i="0" dirty="0" err="1">
                <a:latin typeface="源石黑體 R" panose="020B0500000000000000" pitchFamily="34" charset="-120"/>
                <a:ea typeface="源石黑體 R" panose="020B0500000000000000" pitchFamily="34" charset="-120"/>
              </a:rPr>
              <a:t>os</a:t>
            </a:r>
            <a:r>
              <a:rPr lang="en-US" altLang="zh-TW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— </a:t>
            </a:r>
            <a:r>
              <a:rPr lang="zh-TW" altLang="en-US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檔案管理</a:t>
            </a:r>
            <a:endParaRPr lang="en-US" altLang="zh-TW" sz="2800" i="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 lvl="1"/>
            <a:endParaRPr lang="en-US" altLang="zh-TW" sz="2800" i="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endParaRPr lang="zh-TW" altLang="en-US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481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6A042-F485-45D6-85AC-B27F348BD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結果</a:t>
            </a:r>
            <a:endParaRPr lang="zh-TW" altLang="en-US" dirty="0"/>
          </a:p>
        </p:txBody>
      </p:sp>
      <p:pic>
        <p:nvPicPr>
          <p:cNvPr id="17" name="內容版面配置區 16">
            <a:extLst>
              <a:ext uri="{FF2B5EF4-FFF2-40B4-BE49-F238E27FC236}">
                <a16:creationId xmlns:a16="http://schemas.microsoft.com/office/drawing/2014/main" id="{8140EC8E-E1EC-43C4-98FD-248009C34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165" t="2553" r="28325" b="78511"/>
          <a:stretch/>
        </p:blipFill>
        <p:spPr>
          <a:xfrm>
            <a:off x="2422989" y="1558290"/>
            <a:ext cx="7346022" cy="1485900"/>
          </a:xfr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8AFBEEC1-4728-432B-837B-5A6F6AE67C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64" t="2555" r="28403" b="80889"/>
          <a:stretch/>
        </p:blipFill>
        <p:spPr>
          <a:xfrm>
            <a:off x="2422989" y="4686300"/>
            <a:ext cx="7346022" cy="1485900"/>
          </a:xfrm>
          <a:prstGeom prst="rect">
            <a:avLst/>
          </a:prstGeom>
        </p:spPr>
      </p:pic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C8167035-53BE-4301-9E6F-AC0A60C290E2}"/>
              </a:ext>
            </a:extLst>
          </p:cNvPr>
          <p:cNvSpPr/>
          <p:nvPr/>
        </p:nvSpPr>
        <p:spPr>
          <a:xfrm>
            <a:off x="4922520" y="3482340"/>
            <a:ext cx="2346960" cy="10744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646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6A042-F485-45D6-85AC-B27F348BD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討論與結論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C42183-4F31-4CB4-93EB-3DB54AE29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經過光學辨識內文後，的確比亂碼還要易於辨識</a:t>
            </a:r>
            <a:endParaRPr lang="en-US" altLang="zh-TW" sz="2800" i="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但某些文件之標題並非在於檔案之頂部</a:t>
            </a:r>
            <a:endParaRPr lang="en-US" altLang="zh-TW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800" i="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仍有可能出現亂碼</a:t>
            </a:r>
            <a:endParaRPr lang="en-US" altLang="zh-TW" sz="2800" i="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>
              <a:lnSpc>
                <a:spcPct val="150000"/>
              </a:lnSpc>
            </a:pPr>
            <a:endParaRPr lang="zh-TW" altLang="en-US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057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6A042-F485-45D6-85AC-B27F348BD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源石黑體 M" panose="020B0600000000000000" pitchFamily="34" charset="-120"/>
                <a:ea typeface="源石黑體 M" panose="020B0600000000000000" pitchFamily="34" charset="-120"/>
              </a:rPr>
              <a:t>可能的解決辦法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C42183-4F31-4CB4-93EB-3DB54AE29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將先對光學辨識後的文字做比對</a:t>
            </a:r>
            <a:endParaRPr lang="en-US" altLang="zh-TW" sz="2800" dirty="0">
              <a:latin typeface="源石黑體 R" panose="020B0500000000000000" pitchFamily="34" charset="-120"/>
              <a:ea typeface="源石黑體 R" panose="020B0500000000000000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latin typeface="源石黑體 R" panose="020B0500000000000000" pitchFamily="34" charset="-120"/>
                <a:ea typeface="源石黑體 R" panose="020B0500000000000000" pitchFamily="34" charset="-120"/>
              </a:rPr>
              <a:t>試圖降低同一批次中檔案名重複的機會</a:t>
            </a:r>
          </a:p>
        </p:txBody>
      </p:sp>
    </p:spTree>
    <p:extLst>
      <p:ext uri="{BB962C8B-B14F-4D97-AF65-F5344CB8AC3E}">
        <p14:creationId xmlns:p14="http://schemas.microsoft.com/office/powerpoint/2010/main" val="3864426388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4_TF34357615.potx" id="{830802FF-B303-4B20-B5EF-C41537D4DFED}" vid="{3AB46750-3873-4ACC-8009-83A4A0C8FD6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purl.org/dc/dcmitype/"/>
    <ds:schemaRef ds:uri="16c05727-aa75-4e4a-9b5f-8a80a1165891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71af3243-3dd4-4a8d-8c0d-dd76da1f02a5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裁切設計</Template>
  <TotalTime>0</TotalTime>
  <Words>202</Words>
  <Application>Microsoft Office PowerPoint</Application>
  <PresentationFormat>寬螢幕</PresentationFormat>
  <Paragraphs>34</Paragraphs>
  <Slides>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Microsoft JhengHei UI</vt:lpstr>
      <vt:lpstr>源石黑體 R</vt:lpstr>
      <vt:lpstr>源石黑體 M</vt:lpstr>
      <vt:lpstr>源石黑體 L</vt:lpstr>
      <vt:lpstr>微軟正黑體</vt:lpstr>
      <vt:lpstr>jf open 粉圓 1.1</vt:lpstr>
      <vt:lpstr>Franklin Gothic Book</vt:lpstr>
      <vt:lpstr>裁剪</vt:lpstr>
      <vt:lpstr>自動設定PDF檔案名工具</vt:lpstr>
      <vt:lpstr>你是否有類似的經驗……</vt:lpstr>
      <vt:lpstr>動機與目的</vt:lpstr>
      <vt:lpstr>方法與素材</vt:lpstr>
      <vt:lpstr>方法與素材</vt:lpstr>
      <vt:lpstr>方法與素材</vt:lpstr>
      <vt:lpstr>結果</vt:lpstr>
      <vt:lpstr>討論與結論</vt:lpstr>
      <vt:lpstr>可能的解決辦法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2022-01-06T03:01:09Z</dcterms:created>
  <dcterms:modified xsi:type="dcterms:W3CDTF">2022-01-06T06:53:43Z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